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1945600" cy="3291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87342"/>
            <a:ext cx="16459200" cy="1146048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2743200" y="17289782"/>
            <a:ext cx="16459200" cy="794765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0" y="8206745"/>
            <a:ext cx="18928080" cy="13693138"/>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1497330" y="22029425"/>
            <a:ext cx="18928080" cy="7200898"/>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3"/>
            <a:ext cx="18928080" cy="6362702"/>
          </a:xfrm>
        </p:spPr>
        <p:txBody>
          <a:bodyPr/>
          <a:lstStyle/>
          <a:p>
            <a:r>
              <a:rPr lang="en-US"/>
              <a:t>Click to edit Master title style</a:t>
            </a:r>
          </a:p>
        </p:txBody>
      </p:sp>
      <p:sp>
        <p:nvSpPr>
          <p:cNvPr id="3" name="Text Placeholder 2"/>
          <p:cNvSpPr>
            <a:spLocks noGrp="1"/>
          </p:cNvSpPr>
          <p:nvPr>
            <p:ph type="body" idx="1"/>
          </p:nvPr>
        </p:nvSpPr>
        <p:spPr>
          <a:xfrm>
            <a:off x="1511619" y="8069582"/>
            <a:ext cx="9284017" cy="39547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11619" y="12024360"/>
            <a:ext cx="928401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1109960" y="8069582"/>
            <a:ext cx="9329738" cy="39547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1109960"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9329738" y="4739642"/>
            <a:ext cx="11109960" cy="23393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9329738" y="4739642"/>
            <a:ext cx="11109960" cy="233934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0" y="1752600"/>
            <a:ext cx="473202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08760"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3"/>
            <a:ext cx="1892808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08760" y="30510482"/>
            <a:ext cx="4937760" cy="1752600"/>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1/2/2026</a:t>
            </a:fld>
            <a:endParaRPr lang="en-US"/>
          </a:p>
        </p:txBody>
      </p:sp>
      <p:sp>
        <p:nvSpPr>
          <p:cNvPr id="5" name="Footer Placeholder 4"/>
          <p:cNvSpPr>
            <a:spLocks noGrp="1"/>
          </p:cNvSpPr>
          <p:nvPr>
            <p:ph type="ftr" sz="quarter" idx="3"/>
          </p:nvPr>
        </p:nvSpPr>
        <p:spPr>
          <a:xfrm>
            <a:off x="7269480" y="30510482"/>
            <a:ext cx="7406640" cy="1752600"/>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5499080" y="30510482"/>
            <a:ext cx="4937760" cy="1752600"/>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hyperlink" Target="https://docs.google.com/presentation/d/15MXC8HcqEhfCMeLRkLoGOrtn81R0ifg_/edit?usp=sharing&amp;ouid=105889292217036541066&amp;rtpof=true&amp;sd=true" TargetMode="Externa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hyperlink" Target="https://education.sdsc.edu/training/interactive/?id=202112_ExpanseWebinar-M.Kandes" TargetMode="Externa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123D1D-C69A-77A5-DCA1-0F519B36E2E7}"/>
              </a:ext>
            </a:extLst>
          </p:cNvPr>
          <p:cNvSpPr/>
          <p:nvPr/>
        </p:nvSpPr>
        <p:spPr>
          <a:xfrm>
            <a:off x="-11237" y="-15890"/>
            <a:ext cx="21954714" cy="27647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83691E81-3977-7EF0-4DD2-0BDA15F89ABF}"/>
              </a:ext>
            </a:extLst>
          </p:cNvPr>
          <p:cNvSpPr/>
          <p:nvPr/>
        </p:nvSpPr>
        <p:spPr>
          <a:xfrm>
            <a:off x="738396" y="3097017"/>
            <a:ext cx="9708061" cy="323875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2400" u="sng">
                <a:solidFill>
                  <a:srgbClr val="000000"/>
                </a:solidFill>
                <a:ea typeface="+mn-lt"/>
                <a:cs typeface="+mn-lt"/>
              </a:rPr>
              <a:t>Abstract</a:t>
            </a:r>
            <a:endParaRPr lang="en-US" sz="2400">
              <a:solidFill>
                <a:srgbClr val="000000"/>
              </a:solidFill>
              <a:ea typeface="+mn-lt"/>
              <a:cs typeface="+mn-lt"/>
            </a:endParaRPr>
          </a:p>
          <a:p>
            <a:pPr algn="just"/>
            <a:endParaRPr lang="en-US">
              <a:ea typeface="+mn-lt"/>
              <a:cs typeface="+mn-lt"/>
            </a:endParaRPr>
          </a:p>
          <a:p>
            <a:pPr algn="just"/>
            <a:r>
              <a:rPr lang="en-US">
                <a:ea typeface="+mn-lt"/>
                <a:cs typeface="+mn-lt"/>
              </a:rPr>
              <a:t>The goal of this project is to ensure that the example </a:t>
            </a:r>
            <a:r>
              <a:rPr lang="en-US" err="1">
                <a:ea typeface="+mn-lt"/>
                <a:cs typeface="+mn-lt"/>
              </a:rPr>
              <a:t>Jupyter</a:t>
            </a:r>
            <a:r>
              <a:rPr lang="en-US">
                <a:ea typeface="+mn-lt"/>
                <a:cs typeface="+mn-lt"/>
              </a:rPr>
              <a:t> Notebooks on the Expanse supercomputer run properly. Expanse is complex and constantly evolving, so the programs made for it have to be maintained over time. To ensure the notebooks run properly on Expanse, every notebook has to be individually tested. Any notebook that no longer runs properly has to be altered. These notebooks are used by users of Expanse to ensure everything is running properly or to learn about new concepts. As a result of the project, we now know what notebooks run, what notebooks requires changes, and what notebooks should be deprecated.</a:t>
            </a:r>
            <a:endParaRPr lang="en-US"/>
          </a:p>
        </p:txBody>
      </p:sp>
      <p:sp>
        <p:nvSpPr>
          <p:cNvPr id="8" name="Rectangle: Rounded Corners 7">
            <a:extLst>
              <a:ext uri="{FF2B5EF4-FFF2-40B4-BE49-F238E27FC236}">
                <a16:creationId xmlns:a16="http://schemas.microsoft.com/office/drawing/2014/main" id="{2890B9EC-6FC1-6ACC-9B5B-8F01B4EBCC12}"/>
              </a:ext>
            </a:extLst>
          </p:cNvPr>
          <p:cNvSpPr/>
          <p:nvPr/>
        </p:nvSpPr>
        <p:spPr>
          <a:xfrm>
            <a:off x="10950927" y="3097668"/>
            <a:ext cx="10380355" cy="3245797"/>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2400" u="sng">
                <a:ea typeface="+mn-lt"/>
                <a:cs typeface="+mn-lt"/>
              </a:rPr>
              <a:t>Research &amp; Development Process</a:t>
            </a:r>
            <a:endParaRPr lang="en-US" sz="2400">
              <a:ea typeface="+mn-lt"/>
              <a:cs typeface="+mn-lt"/>
            </a:endParaRPr>
          </a:p>
          <a:p>
            <a:pPr algn="just"/>
            <a:endParaRPr lang="en-US">
              <a:ea typeface="+mn-lt"/>
              <a:cs typeface="+mn-lt"/>
            </a:endParaRPr>
          </a:p>
          <a:p>
            <a:pPr algn="just"/>
            <a:r>
              <a:rPr lang="en-US">
                <a:ea typeface="+mn-lt"/>
                <a:cs typeface="+mn-lt"/>
              </a:rPr>
              <a:t>In order to test the notebooks, I had to learn how to run and edit them securely. I began by learning how to programs on Expanse. This required me to learn how to create batch jobs. I then learned how to run notebooks on Expanse securely using </a:t>
            </a:r>
            <a:r>
              <a:rPr lang="en-US" err="1">
                <a:ea typeface="+mn-lt"/>
                <a:cs typeface="+mn-lt"/>
              </a:rPr>
              <a:t>Galyleo</a:t>
            </a:r>
            <a:r>
              <a:rPr lang="en-US">
                <a:ea typeface="+mn-lt"/>
                <a:cs typeface="+mn-lt"/>
              </a:rPr>
              <a:t> and </a:t>
            </a:r>
            <a:r>
              <a:rPr lang="en-US" err="1">
                <a:ea typeface="+mn-lt"/>
                <a:cs typeface="+mn-lt"/>
              </a:rPr>
              <a:t>Jupyter</a:t>
            </a:r>
            <a:r>
              <a:rPr lang="en-US">
                <a:ea typeface="+mn-lt"/>
                <a:cs typeface="+mn-lt"/>
              </a:rPr>
              <a:t> Lab. I had to create a GitHub repository to back up my progress while keeping my changes independent of the production notebooks. Everything was set up to test the notebooks. First, I picked a notebook. It was run, and I took notes. If the notebook could not be run, I attempted to make changes to fix the issues. This was repeated until all the notebooks were tested.</a:t>
            </a:r>
            <a:endParaRPr lang="en-US"/>
          </a:p>
        </p:txBody>
      </p:sp>
      <p:sp>
        <p:nvSpPr>
          <p:cNvPr id="16" name="Rectangle: Rounded Corners 15">
            <a:extLst>
              <a:ext uri="{FF2B5EF4-FFF2-40B4-BE49-F238E27FC236}">
                <a16:creationId xmlns:a16="http://schemas.microsoft.com/office/drawing/2014/main" id="{3A31C90B-A7A6-5040-5A9C-6F03E39901B0}"/>
              </a:ext>
            </a:extLst>
          </p:cNvPr>
          <p:cNvSpPr/>
          <p:nvPr/>
        </p:nvSpPr>
        <p:spPr>
          <a:xfrm>
            <a:off x="2076655" y="15812850"/>
            <a:ext cx="6704256" cy="6890944"/>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2400" u="sng">
                <a:ea typeface="+mn-lt"/>
                <a:cs typeface="+mn-lt"/>
              </a:rPr>
              <a:t>Technologies Used &amp; Learned</a:t>
            </a:r>
            <a:endParaRPr lang="en-US" sz="2400">
              <a:ea typeface="+mn-lt"/>
              <a:cs typeface="+mn-lt"/>
            </a:endParaRPr>
          </a:p>
          <a:p>
            <a:pPr algn="just">
              <a:buFont typeface="Arial"/>
            </a:pPr>
            <a:endParaRPr lang="en-US">
              <a:ea typeface="+mn-lt"/>
              <a:cs typeface="+mn-lt"/>
            </a:endParaRPr>
          </a:p>
          <a:p>
            <a:pPr marL="285750" indent="-285750" algn="just">
              <a:buFont typeface="Arial"/>
              <a:buChar char="•"/>
            </a:pPr>
            <a:r>
              <a:rPr lang="en-US">
                <a:ea typeface="+mn-lt"/>
                <a:cs typeface="+mn-lt"/>
              </a:rPr>
              <a:t>Code Development</a:t>
            </a:r>
            <a:endParaRPr lang="en-US"/>
          </a:p>
          <a:p>
            <a:pPr marL="742950" lvl="1" indent="-285750" algn="just">
              <a:buFont typeface="Courier New"/>
              <a:buChar char="o"/>
            </a:pPr>
            <a:r>
              <a:rPr lang="en-US">
                <a:ea typeface="+mn-lt"/>
                <a:cs typeface="+mn-lt"/>
              </a:rPr>
              <a:t>Python</a:t>
            </a:r>
            <a:endParaRPr lang="en-US"/>
          </a:p>
          <a:p>
            <a:pPr marL="742950" lvl="1" indent="-285750" algn="just">
              <a:buFont typeface="Courier New"/>
              <a:buChar char="o"/>
            </a:pPr>
            <a:r>
              <a:rPr lang="en-US">
                <a:ea typeface="+mn-lt"/>
                <a:cs typeface="+mn-lt"/>
              </a:rPr>
              <a:t>GitHub Repositories</a:t>
            </a:r>
            <a:endParaRPr lang="en-US"/>
          </a:p>
          <a:p>
            <a:pPr marL="742950" lvl="1" indent="-285750" algn="just">
              <a:buFont typeface="Courier New"/>
              <a:buChar char="o"/>
            </a:pPr>
            <a:r>
              <a:rPr lang="en-US">
                <a:ea typeface="+mn-lt"/>
                <a:cs typeface="+mn-lt"/>
              </a:rPr>
              <a:t>Conda Environments</a:t>
            </a:r>
            <a:endParaRPr lang="en-US"/>
          </a:p>
          <a:p>
            <a:pPr marL="742950" lvl="1" indent="-285750" algn="just">
              <a:buFont typeface="Courier New"/>
              <a:buChar char="o"/>
            </a:pPr>
            <a:r>
              <a:rPr lang="en-US">
                <a:ea typeface="+mn-lt"/>
                <a:cs typeface="+mn-lt"/>
              </a:rPr>
              <a:t>Singularity Containers</a:t>
            </a:r>
            <a:endParaRPr lang="en-US"/>
          </a:p>
          <a:p>
            <a:pPr marL="285750" indent="-285750" algn="just">
              <a:buFont typeface="Arial"/>
              <a:buChar char="•"/>
            </a:pPr>
            <a:r>
              <a:rPr lang="en-US">
                <a:ea typeface="+mn-lt"/>
                <a:cs typeface="+mn-lt"/>
              </a:rPr>
              <a:t>Using Supercomputer</a:t>
            </a:r>
            <a:endParaRPr lang="en-US"/>
          </a:p>
          <a:p>
            <a:pPr marL="742950" lvl="1" indent="-285750" algn="just">
              <a:buFont typeface="Courier New"/>
              <a:buChar char="o"/>
            </a:pPr>
            <a:r>
              <a:rPr lang="en-US">
                <a:ea typeface="+mn-lt"/>
                <a:cs typeface="+mn-lt"/>
              </a:rPr>
              <a:t>SSH</a:t>
            </a:r>
          </a:p>
          <a:p>
            <a:pPr marL="742950" lvl="1" indent="-285750" algn="just">
              <a:buFont typeface="Courier New"/>
              <a:buChar char="o"/>
            </a:pPr>
            <a:r>
              <a:rPr lang="en-US">
                <a:ea typeface="+mn-lt"/>
                <a:cs typeface="+mn-lt"/>
              </a:rPr>
              <a:t>Batch Scripting</a:t>
            </a:r>
          </a:p>
          <a:p>
            <a:pPr marL="742950" lvl="1" indent="-285750" algn="just">
              <a:buFont typeface="Courier New"/>
              <a:buChar char="o"/>
            </a:pPr>
            <a:r>
              <a:rPr lang="en-US">
                <a:ea typeface="+mn-lt"/>
                <a:cs typeface="+mn-lt"/>
              </a:rPr>
              <a:t>CPU, GPU</a:t>
            </a:r>
          </a:p>
          <a:p>
            <a:pPr marL="742950" lvl="1" indent="-285750" algn="just">
              <a:buFont typeface="Courier New"/>
              <a:buChar char="o"/>
            </a:pPr>
            <a:r>
              <a:rPr lang="en-US" err="1">
                <a:ea typeface="+mn-lt"/>
                <a:cs typeface="+mn-lt"/>
              </a:rPr>
              <a:t>Galyleo</a:t>
            </a:r>
            <a:endParaRPr lang="en-US" err="1"/>
          </a:p>
          <a:p>
            <a:pPr marL="285750" indent="-285750" algn="just">
              <a:buFont typeface="Arial"/>
              <a:buChar char="•"/>
            </a:pPr>
            <a:r>
              <a:rPr lang="en-US" err="1">
                <a:ea typeface="+mn-lt"/>
                <a:cs typeface="+mn-lt"/>
              </a:rPr>
              <a:t>Jupyter</a:t>
            </a:r>
            <a:r>
              <a:rPr lang="en-US">
                <a:ea typeface="+mn-lt"/>
                <a:cs typeface="+mn-lt"/>
              </a:rPr>
              <a:t> Services</a:t>
            </a:r>
            <a:endParaRPr lang="en-US"/>
          </a:p>
          <a:p>
            <a:pPr marL="742950" lvl="1" indent="-285750" algn="just">
              <a:buFont typeface="Courier New"/>
              <a:buChar char="o"/>
            </a:pPr>
            <a:r>
              <a:rPr lang="en-US" err="1">
                <a:ea typeface="+mn-lt"/>
                <a:cs typeface="+mn-lt"/>
              </a:rPr>
              <a:t>Jupyter</a:t>
            </a:r>
            <a:r>
              <a:rPr lang="en-US">
                <a:ea typeface="+mn-lt"/>
                <a:cs typeface="+mn-lt"/>
              </a:rPr>
              <a:t> Notebooks</a:t>
            </a:r>
            <a:endParaRPr lang="en-US"/>
          </a:p>
          <a:p>
            <a:pPr marL="742950" lvl="1" indent="-285750" algn="just">
              <a:buFont typeface="Courier New"/>
              <a:buChar char="o"/>
            </a:pPr>
            <a:r>
              <a:rPr lang="en-US">
                <a:ea typeface="+mn-lt"/>
                <a:cs typeface="+mn-lt"/>
              </a:rPr>
              <a:t>Using Kernels (Python, Bash)</a:t>
            </a:r>
            <a:endParaRPr lang="en-US"/>
          </a:p>
          <a:p>
            <a:pPr marL="742950" lvl="1" indent="-285750" algn="just">
              <a:buFont typeface="Courier New"/>
              <a:buChar char="o"/>
            </a:pPr>
            <a:r>
              <a:rPr lang="en-US" err="1">
                <a:ea typeface="+mn-lt"/>
                <a:cs typeface="+mn-lt"/>
              </a:rPr>
              <a:t>Jupyter</a:t>
            </a:r>
            <a:r>
              <a:rPr lang="en-US">
                <a:ea typeface="+mn-lt"/>
                <a:cs typeface="+mn-lt"/>
              </a:rPr>
              <a:t> Lab</a:t>
            </a:r>
            <a:endParaRPr lang="en-US"/>
          </a:p>
        </p:txBody>
      </p:sp>
      <p:sp>
        <p:nvSpPr>
          <p:cNvPr id="19" name="Rectangle: Rounded Corners 18">
            <a:extLst>
              <a:ext uri="{FF2B5EF4-FFF2-40B4-BE49-F238E27FC236}">
                <a16:creationId xmlns:a16="http://schemas.microsoft.com/office/drawing/2014/main" id="{68C932CB-6A5B-D5AD-87AB-160F2436C630}"/>
              </a:ext>
            </a:extLst>
          </p:cNvPr>
          <p:cNvSpPr/>
          <p:nvPr/>
        </p:nvSpPr>
        <p:spPr>
          <a:xfrm>
            <a:off x="429881" y="29672776"/>
            <a:ext cx="9482649" cy="2963000"/>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2400" u="sng">
                <a:ea typeface="+mn-lt"/>
                <a:cs typeface="+mn-lt"/>
              </a:rPr>
              <a:t>Conclusion</a:t>
            </a:r>
            <a:endParaRPr lang="en-US" sz="2400">
              <a:ea typeface="+mn-lt"/>
              <a:cs typeface="+mn-lt"/>
            </a:endParaRPr>
          </a:p>
          <a:p>
            <a:pPr algn="just"/>
            <a:endParaRPr lang="en-US"/>
          </a:p>
          <a:p>
            <a:pPr algn="just"/>
            <a:r>
              <a:rPr lang="en-US"/>
              <a:t>Over the course of my internship as SDSC, I had to learn more about High Performance Computing and editing </a:t>
            </a:r>
            <a:r>
              <a:rPr lang="en-US" err="1"/>
              <a:t>Jupyter</a:t>
            </a:r>
            <a:r>
              <a:rPr lang="en-US"/>
              <a:t> Notebooks securely. I had to overcome many unexpected challenges, like learning how to use the batch queue, using Conda environments, and figuring out how </a:t>
            </a:r>
            <a:r>
              <a:rPr lang="en-US" err="1"/>
              <a:t>Galyleo</a:t>
            </a:r>
            <a:r>
              <a:rPr lang="en-US"/>
              <a:t>. In the future, the issues that I found and fixes I made will be reviewed others, who will implement the finished notebooks into Expanse. The main issue with maintaining the notebooks in the future will be making sure they work with the packages installed on Expanse, which are constantly updated.</a:t>
            </a:r>
          </a:p>
        </p:txBody>
      </p:sp>
      <p:sp>
        <p:nvSpPr>
          <p:cNvPr id="21" name="Rectangle: Rounded Corners 20">
            <a:extLst>
              <a:ext uri="{FF2B5EF4-FFF2-40B4-BE49-F238E27FC236}">
                <a16:creationId xmlns:a16="http://schemas.microsoft.com/office/drawing/2014/main" id="{503925D0-FB55-60FE-C61C-3664032EF2D2}"/>
              </a:ext>
            </a:extLst>
          </p:cNvPr>
          <p:cNvSpPr/>
          <p:nvPr/>
        </p:nvSpPr>
        <p:spPr>
          <a:xfrm>
            <a:off x="10108288" y="29705604"/>
            <a:ext cx="3637625" cy="2924339"/>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a:t>Ange Mason</a:t>
            </a:r>
          </a:p>
          <a:p>
            <a:pPr algn="ctr"/>
            <a:r>
              <a:rPr lang="en-US">
                <a:ea typeface="+mn-lt"/>
                <a:cs typeface="+mn-lt"/>
              </a:rPr>
              <a:t>Marty Kandes</a:t>
            </a:r>
            <a:endParaRPr lang="en-US"/>
          </a:p>
        </p:txBody>
      </p:sp>
      <p:sp>
        <p:nvSpPr>
          <p:cNvPr id="22" name="TextBox 21">
            <a:extLst>
              <a:ext uri="{FF2B5EF4-FFF2-40B4-BE49-F238E27FC236}">
                <a16:creationId xmlns:a16="http://schemas.microsoft.com/office/drawing/2014/main" id="{8F8564AC-D206-137C-C39A-ED5D35A6C0AB}"/>
              </a:ext>
            </a:extLst>
          </p:cNvPr>
          <p:cNvSpPr txBox="1"/>
          <p:nvPr/>
        </p:nvSpPr>
        <p:spPr>
          <a:xfrm>
            <a:off x="10537589" y="29844314"/>
            <a:ext cx="271657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a:ea typeface="+mn-lt"/>
                <a:cs typeface="+mn-lt"/>
              </a:rPr>
              <a:t>Acknowledgments</a:t>
            </a:r>
            <a:endParaRPr lang="en-US"/>
          </a:p>
        </p:txBody>
      </p:sp>
      <p:sp>
        <p:nvSpPr>
          <p:cNvPr id="25" name="Rectangle: Rounded Corners 24">
            <a:extLst>
              <a:ext uri="{FF2B5EF4-FFF2-40B4-BE49-F238E27FC236}">
                <a16:creationId xmlns:a16="http://schemas.microsoft.com/office/drawing/2014/main" id="{66438162-F17A-6E41-4CCD-FB563402351B}"/>
              </a:ext>
            </a:extLst>
          </p:cNvPr>
          <p:cNvSpPr/>
          <p:nvPr/>
        </p:nvSpPr>
        <p:spPr>
          <a:xfrm>
            <a:off x="13940681" y="29672776"/>
            <a:ext cx="7826379" cy="2945746"/>
          </a:xfrm>
          <a:prstGeom prst="roundRect">
            <a:avLst/>
          </a:prstGeom>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en-US" sz="2400" u="sng">
                <a:ea typeface="+mn-lt"/>
                <a:cs typeface="+mn-lt"/>
              </a:rPr>
              <a:t>References</a:t>
            </a:r>
            <a:endParaRPr lang="en-US" sz="2400">
              <a:ea typeface="+mn-lt"/>
              <a:cs typeface="+mn-lt"/>
            </a:endParaRPr>
          </a:p>
          <a:p>
            <a:endParaRPr lang="en-US">
              <a:ea typeface="+mn-lt"/>
              <a:cs typeface="+mn-lt"/>
            </a:endParaRPr>
          </a:p>
          <a:p>
            <a:pPr marL="342900" indent="-342900">
              <a:buAutoNum type="arabicPeriod"/>
            </a:pPr>
            <a:r>
              <a:rPr lang="en-US" err="1">
                <a:ea typeface="+mn-lt"/>
                <a:cs typeface="+mn-lt"/>
              </a:rPr>
              <a:t>Galyleo</a:t>
            </a:r>
            <a:r>
              <a:rPr lang="en-US">
                <a:ea typeface="+mn-lt"/>
                <a:cs typeface="+mn-lt"/>
              </a:rPr>
              <a:t> Architecture: </a:t>
            </a:r>
            <a:r>
              <a:rPr lang="en-US">
                <a:ea typeface="+mn-lt"/>
                <a:cs typeface="+mn-lt"/>
                <a:hlinkClick r:id="rId2"/>
              </a:rPr>
              <a:t>https://education.sdsc.edu/training/interactive/?id=202112_ExpanseWebinar-M.Kandes</a:t>
            </a:r>
            <a:endParaRPr lang="en-US">
              <a:ea typeface="+mn-lt"/>
              <a:cs typeface="+mn-lt"/>
            </a:endParaRPr>
          </a:p>
          <a:p>
            <a:pPr marL="342900" indent="-342900">
              <a:buAutoNum type="arabicPeriod"/>
            </a:pPr>
            <a:r>
              <a:rPr lang="en-US" err="1"/>
              <a:t>Jupyter</a:t>
            </a:r>
            <a:r>
              <a:rPr lang="en-US"/>
              <a:t> Architecture: </a:t>
            </a:r>
            <a:r>
              <a:rPr lang="en-US">
                <a:ea typeface="+mn-lt"/>
                <a:cs typeface="+mn-lt"/>
                <a:hlinkClick r:id="rId3"/>
              </a:rPr>
              <a:t>https://docs.google.com/presentation/d/15MXC8HcqEhfCMeLRkLoGOrtn81R0ifg_/edit?usp=sharing&amp;ouid=105889292217036541066&amp;rtpof=true&amp;sd=true</a:t>
            </a:r>
          </a:p>
          <a:p>
            <a:pPr marL="342900" indent="-342900">
              <a:buAutoNum type="arabicPeriod"/>
            </a:pPr>
            <a:endParaRPr lang="en-US">
              <a:ea typeface="+mn-lt"/>
              <a:cs typeface="+mn-lt"/>
            </a:endParaRPr>
          </a:p>
        </p:txBody>
      </p:sp>
      <p:sp>
        <p:nvSpPr>
          <p:cNvPr id="31" name="Rectangle: Rounded Corners 30">
            <a:extLst>
              <a:ext uri="{FF2B5EF4-FFF2-40B4-BE49-F238E27FC236}">
                <a16:creationId xmlns:a16="http://schemas.microsoft.com/office/drawing/2014/main" id="{DCF0BD75-C398-F355-4D0E-8EC9D5750D33}"/>
              </a:ext>
            </a:extLst>
          </p:cNvPr>
          <p:cNvSpPr/>
          <p:nvPr/>
        </p:nvSpPr>
        <p:spPr>
          <a:xfrm>
            <a:off x="737058" y="6596991"/>
            <a:ext cx="20373686" cy="8795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2" name="TextBox 31">
            <a:extLst>
              <a:ext uri="{FF2B5EF4-FFF2-40B4-BE49-F238E27FC236}">
                <a16:creationId xmlns:a16="http://schemas.microsoft.com/office/drawing/2014/main" id="{666435F5-D047-5872-4DA9-3D908398DA1E}"/>
              </a:ext>
            </a:extLst>
          </p:cNvPr>
          <p:cNvSpPr txBox="1"/>
          <p:nvPr/>
        </p:nvSpPr>
        <p:spPr>
          <a:xfrm>
            <a:off x="1314783" y="13843273"/>
            <a:ext cx="85669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Jupyter starts up a server, which is the development environment that lets users run notebooks, a program that combines code, output, and documentation into one file. The server can optionally use a proxy to make connecting to the server more secure. Users can then use a standard web browser to connect to the server.</a:t>
            </a:r>
          </a:p>
        </p:txBody>
      </p:sp>
      <p:pic>
        <p:nvPicPr>
          <p:cNvPr id="30" name="Picture 29" descr="A diagram of a cloud computing system&#10;&#10;Description automatically generated">
            <a:extLst>
              <a:ext uri="{FF2B5EF4-FFF2-40B4-BE49-F238E27FC236}">
                <a16:creationId xmlns:a16="http://schemas.microsoft.com/office/drawing/2014/main" id="{F23AAD33-A21B-C824-9407-AFECD5CAF160}"/>
              </a:ext>
            </a:extLst>
          </p:cNvPr>
          <p:cNvPicPr>
            <a:picLocks noChangeAspect="1"/>
          </p:cNvPicPr>
          <p:nvPr/>
        </p:nvPicPr>
        <p:blipFill>
          <a:blip r:embed="rId4"/>
          <a:srcRect l="1010" t="2564" r="1010" b="1709"/>
          <a:stretch/>
        </p:blipFill>
        <p:spPr>
          <a:xfrm>
            <a:off x="11150925" y="7633173"/>
            <a:ext cx="9319347" cy="5370474"/>
          </a:xfrm>
          <a:prstGeom prst="rect">
            <a:avLst/>
          </a:prstGeom>
        </p:spPr>
      </p:pic>
      <p:sp>
        <p:nvSpPr>
          <p:cNvPr id="33" name="TextBox 32">
            <a:extLst>
              <a:ext uri="{FF2B5EF4-FFF2-40B4-BE49-F238E27FC236}">
                <a16:creationId xmlns:a16="http://schemas.microsoft.com/office/drawing/2014/main" id="{33680E70-545C-E817-4AEA-7A060C21A0A9}"/>
              </a:ext>
            </a:extLst>
          </p:cNvPr>
          <p:cNvSpPr txBox="1"/>
          <p:nvPr/>
        </p:nvSpPr>
        <p:spPr>
          <a:xfrm>
            <a:off x="10957010" y="13569988"/>
            <a:ext cx="961152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t>Jupyter</a:t>
            </a:r>
            <a:r>
              <a:rPr lang="en-US"/>
              <a:t> Lab is, by default, not secure, because it uses HTTP instead of HTTPS. </a:t>
            </a:r>
            <a:r>
              <a:rPr lang="en-US" err="1"/>
              <a:t>Galyleo</a:t>
            </a:r>
            <a:r>
              <a:rPr lang="en-US"/>
              <a:t> is used to fix that vulnerability. A user first logs into a Login Node and run the </a:t>
            </a:r>
            <a:r>
              <a:rPr lang="en-US" err="1"/>
              <a:t>Galyleo</a:t>
            </a:r>
            <a:r>
              <a:rPr lang="en-US"/>
              <a:t> command. </a:t>
            </a:r>
            <a:r>
              <a:rPr lang="en-US" err="1"/>
              <a:t>Galyleo</a:t>
            </a:r>
            <a:r>
              <a:rPr lang="en-US"/>
              <a:t> starts </a:t>
            </a:r>
            <a:r>
              <a:rPr lang="en-US" err="1"/>
              <a:t>Jupyter</a:t>
            </a:r>
            <a:r>
              <a:rPr lang="en-US"/>
              <a:t> Lab on a compute node. Then, inside of the Expanse's internal network, a reverse proxy service is started in a management node. Then, users can connect to the management node using a link that is sent to them through the Login Node, which uses HTTPS. That link allows a user to connect to </a:t>
            </a:r>
            <a:r>
              <a:rPr lang="en-US" err="1"/>
              <a:t>Jupyter</a:t>
            </a:r>
            <a:r>
              <a:rPr lang="en-US"/>
              <a:t> Lab.</a:t>
            </a:r>
          </a:p>
        </p:txBody>
      </p:sp>
      <p:sp>
        <p:nvSpPr>
          <p:cNvPr id="5" name="TextBox 4">
            <a:extLst>
              <a:ext uri="{FF2B5EF4-FFF2-40B4-BE49-F238E27FC236}">
                <a16:creationId xmlns:a16="http://schemas.microsoft.com/office/drawing/2014/main" id="{BD2225DC-8BEA-087D-5777-8E77C53DE4A7}"/>
              </a:ext>
            </a:extLst>
          </p:cNvPr>
          <p:cNvSpPr txBox="1"/>
          <p:nvPr/>
        </p:nvSpPr>
        <p:spPr>
          <a:xfrm>
            <a:off x="11501757" y="7128679"/>
            <a:ext cx="863472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err="1"/>
              <a:t>Galyleo</a:t>
            </a:r>
            <a:r>
              <a:rPr lang="en-US" sz="2800" b="1"/>
              <a:t> Architecture</a:t>
            </a:r>
          </a:p>
        </p:txBody>
      </p:sp>
      <p:grpSp>
        <p:nvGrpSpPr>
          <p:cNvPr id="7" name="Group 6">
            <a:extLst>
              <a:ext uri="{FF2B5EF4-FFF2-40B4-BE49-F238E27FC236}">
                <a16:creationId xmlns:a16="http://schemas.microsoft.com/office/drawing/2014/main" id="{C2C1B5B6-CE99-18F2-B429-BB63FF92E742}"/>
              </a:ext>
            </a:extLst>
          </p:cNvPr>
          <p:cNvGrpSpPr/>
          <p:nvPr/>
        </p:nvGrpSpPr>
        <p:grpSpPr>
          <a:xfrm>
            <a:off x="1041611" y="7119949"/>
            <a:ext cx="9484965" cy="6086112"/>
            <a:chOff x="1041611" y="7119949"/>
            <a:chExt cx="9484965" cy="6086112"/>
          </a:xfrm>
        </p:grpSpPr>
        <p:pic>
          <p:nvPicPr>
            <p:cNvPr id="29" name="Picture 28" descr="A diagram of a service architecture&#10;&#10;Description automatically generated">
              <a:extLst>
                <a:ext uri="{FF2B5EF4-FFF2-40B4-BE49-F238E27FC236}">
                  <a16:creationId xmlns:a16="http://schemas.microsoft.com/office/drawing/2014/main" id="{A97E7218-DC28-3E43-01FE-4C9A11B8847D}"/>
                </a:ext>
              </a:extLst>
            </p:cNvPr>
            <p:cNvPicPr>
              <a:picLocks noChangeAspect="1"/>
            </p:cNvPicPr>
            <p:nvPr/>
          </p:nvPicPr>
          <p:blipFill>
            <a:blip r:embed="rId5"/>
            <a:stretch>
              <a:fillRect/>
            </a:stretch>
          </p:blipFill>
          <p:spPr>
            <a:xfrm>
              <a:off x="1041611" y="7119949"/>
              <a:ext cx="9484965" cy="6079629"/>
            </a:xfrm>
            <a:prstGeom prst="rect">
              <a:avLst/>
            </a:prstGeom>
          </p:spPr>
        </p:pic>
        <p:sp>
          <p:nvSpPr>
            <p:cNvPr id="6" name="Rectangle 5">
              <a:extLst>
                <a:ext uri="{FF2B5EF4-FFF2-40B4-BE49-F238E27FC236}">
                  <a16:creationId xmlns:a16="http://schemas.microsoft.com/office/drawing/2014/main" id="{BBD4E28D-8535-FC1C-2AFE-CB4FD6609868}"/>
                </a:ext>
              </a:extLst>
            </p:cNvPr>
            <p:cNvSpPr/>
            <p:nvPr/>
          </p:nvSpPr>
          <p:spPr>
            <a:xfrm>
              <a:off x="1097864" y="12809174"/>
              <a:ext cx="2286071" cy="3968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descr="A close up of a logo&#10;&#10;Description automatically generated">
            <a:extLst>
              <a:ext uri="{FF2B5EF4-FFF2-40B4-BE49-F238E27FC236}">
                <a16:creationId xmlns:a16="http://schemas.microsoft.com/office/drawing/2014/main" id="{1854C974-52C4-980C-5F6D-FE16FB725C54}"/>
              </a:ext>
            </a:extLst>
          </p:cNvPr>
          <p:cNvPicPr>
            <a:picLocks noChangeAspect="1"/>
          </p:cNvPicPr>
          <p:nvPr/>
        </p:nvPicPr>
        <p:blipFill>
          <a:blip r:embed="rId6"/>
          <a:stretch>
            <a:fillRect/>
          </a:stretch>
        </p:blipFill>
        <p:spPr>
          <a:xfrm>
            <a:off x="739459" y="747488"/>
            <a:ext cx="3317139" cy="828675"/>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D8F874AE-2B8B-F256-C541-CDC540F7EAA7}"/>
              </a:ext>
            </a:extLst>
          </p:cNvPr>
          <p:cNvPicPr>
            <a:picLocks noChangeAspect="1"/>
          </p:cNvPicPr>
          <p:nvPr/>
        </p:nvPicPr>
        <p:blipFill>
          <a:blip r:embed="rId7"/>
          <a:stretch>
            <a:fillRect/>
          </a:stretch>
        </p:blipFill>
        <p:spPr>
          <a:xfrm>
            <a:off x="19297069" y="425804"/>
            <a:ext cx="1857466" cy="1391880"/>
          </a:xfrm>
          <a:prstGeom prst="rect">
            <a:avLst/>
          </a:prstGeom>
        </p:spPr>
      </p:pic>
      <p:sp>
        <p:nvSpPr>
          <p:cNvPr id="28" name="Rectangle: Rounded Corners 27">
            <a:extLst>
              <a:ext uri="{FF2B5EF4-FFF2-40B4-BE49-F238E27FC236}">
                <a16:creationId xmlns:a16="http://schemas.microsoft.com/office/drawing/2014/main" id="{2E584159-17D7-2D88-EF2A-46B3714473FB}"/>
              </a:ext>
            </a:extLst>
          </p:cNvPr>
          <p:cNvSpPr/>
          <p:nvPr/>
        </p:nvSpPr>
        <p:spPr>
          <a:xfrm>
            <a:off x="9488567" y="15749974"/>
            <a:ext cx="10905174" cy="689606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23" name="Group 22">
            <a:extLst>
              <a:ext uri="{FF2B5EF4-FFF2-40B4-BE49-F238E27FC236}">
                <a16:creationId xmlns:a16="http://schemas.microsoft.com/office/drawing/2014/main" id="{335855E8-685C-2A4E-6ABF-99B9CBDD5D9B}"/>
              </a:ext>
            </a:extLst>
          </p:cNvPr>
          <p:cNvGrpSpPr/>
          <p:nvPr/>
        </p:nvGrpSpPr>
        <p:grpSpPr>
          <a:xfrm>
            <a:off x="10010748" y="16608143"/>
            <a:ext cx="9884555" cy="5633660"/>
            <a:chOff x="9530542" y="15918866"/>
            <a:chExt cx="11521069" cy="6986615"/>
          </a:xfrm>
        </p:grpSpPr>
        <p:pic>
          <p:nvPicPr>
            <p:cNvPr id="24" name="Picture 23" descr="A white sheet with black text&#10;&#10;Description automatically generated">
              <a:extLst>
                <a:ext uri="{FF2B5EF4-FFF2-40B4-BE49-F238E27FC236}">
                  <a16:creationId xmlns:a16="http://schemas.microsoft.com/office/drawing/2014/main" id="{0E512DC0-1617-B871-C462-CAC81B8D4E61}"/>
                </a:ext>
              </a:extLst>
            </p:cNvPr>
            <p:cNvPicPr>
              <a:picLocks noChangeAspect="1"/>
            </p:cNvPicPr>
            <p:nvPr/>
          </p:nvPicPr>
          <p:blipFill>
            <a:blip r:embed="rId8"/>
            <a:stretch>
              <a:fillRect/>
            </a:stretch>
          </p:blipFill>
          <p:spPr>
            <a:xfrm>
              <a:off x="9533355" y="15918866"/>
              <a:ext cx="11518256" cy="6986615"/>
            </a:xfrm>
            <a:prstGeom prst="rect">
              <a:avLst/>
            </a:prstGeom>
          </p:spPr>
        </p:pic>
        <p:sp>
          <p:nvSpPr>
            <p:cNvPr id="27" name="Rectangle: Rounded Corners 26">
              <a:extLst>
                <a:ext uri="{FF2B5EF4-FFF2-40B4-BE49-F238E27FC236}">
                  <a16:creationId xmlns:a16="http://schemas.microsoft.com/office/drawing/2014/main" id="{46DFB1E8-14C9-5D5B-7433-3383334AA09E}"/>
                </a:ext>
              </a:extLst>
            </p:cNvPr>
            <p:cNvSpPr/>
            <p:nvPr/>
          </p:nvSpPr>
          <p:spPr>
            <a:xfrm>
              <a:off x="9530543" y="19626438"/>
              <a:ext cx="11503498" cy="468404"/>
            </a:xfrm>
            <a:prstGeom prst="round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9A3CD6CE-C57C-9E42-5D2C-C67AD7127E3F}"/>
                </a:ext>
              </a:extLst>
            </p:cNvPr>
            <p:cNvSpPr/>
            <p:nvPr/>
          </p:nvSpPr>
          <p:spPr>
            <a:xfrm>
              <a:off x="9530542" y="18273626"/>
              <a:ext cx="11465920" cy="468404"/>
            </a:xfrm>
            <a:prstGeom prst="round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Rounded Corners 36">
            <a:extLst>
              <a:ext uri="{FF2B5EF4-FFF2-40B4-BE49-F238E27FC236}">
                <a16:creationId xmlns:a16="http://schemas.microsoft.com/office/drawing/2014/main" id="{AB8CAE81-C82D-9009-AE85-9F8998C9B29A}"/>
              </a:ext>
            </a:extLst>
          </p:cNvPr>
          <p:cNvSpPr/>
          <p:nvPr/>
        </p:nvSpPr>
        <p:spPr>
          <a:xfrm>
            <a:off x="935200" y="23282057"/>
            <a:ext cx="10279471" cy="56078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949B3FCD-341F-E078-6150-27C448FDCAF2}"/>
              </a:ext>
            </a:extLst>
          </p:cNvPr>
          <p:cNvSpPr txBox="1"/>
          <p:nvPr/>
        </p:nvSpPr>
        <p:spPr>
          <a:xfrm>
            <a:off x="4447260" y="23578919"/>
            <a:ext cx="283187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err="1"/>
              <a:t>NumPy_Intro</a:t>
            </a:r>
            <a:endParaRPr lang="en-US" err="1"/>
          </a:p>
        </p:txBody>
      </p:sp>
      <p:pic>
        <p:nvPicPr>
          <p:cNvPr id="39" name="Picture 38" descr="A screenshot of a math test&#10;&#10;Description automatically generated">
            <a:extLst>
              <a:ext uri="{FF2B5EF4-FFF2-40B4-BE49-F238E27FC236}">
                <a16:creationId xmlns:a16="http://schemas.microsoft.com/office/drawing/2014/main" id="{9D384730-37B3-9704-3976-A0E1A4B24310}"/>
              </a:ext>
            </a:extLst>
          </p:cNvPr>
          <p:cNvPicPr>
            <a:picLocks noChangeAspect="1"/>
          </p:cNvPicPr>
          <p:nvPr/>
        </p:nvPicPr>
        <p:blipFill>
          <a:blip r:embed="rId9"/>
          <a:stretch>
            <a:fillRect/>
          </a:stretch>
        </p:blipFill>
        <p:spPr>
          <a:xfrm>
            <a:off x="1155029" y="24449044"/>
            <a:ext cx="3015121" cy="2884510"/>
          </a:xfrm>
          <a:prstGeom prst="rect">
            <a:avLst/>
          </a:prstGeom>
          <a:ln w="6350">
            <a:solidFill>
              <a:schemeClr val="tx1"/>
            </a:solidFill>
          </a:ln>
        </p:spPr>
      </p:pic>
      <p:pic>
        <p:nvPicPr>
          <p:cNvPr id="40" name="Picture 39" descr="A screenshot of a computer program&#10;&#10;Description automatically generated">
            <a:extLst>
              <a:ext uri="{FF2B5EF4-FFF2-40B4-BE49-F238E27FC236}">
                <a16:creationId xmlns:a16="http://schemas.microsoft.com/office/drawing/2014/main" id="{89E1BF2C-A6BE-B97B-59D3-E0240AFE60D6}"/>
              </a:ext>
            </a:extLst>
          </p:cNvPr>
          <p:cNvPicPr>
            <a:picLocks noChangeAspect="1"/>
          </p:cNvPicPr>
          <p:nvPr/>
        </p:nvPicPr>
        <p:blipFill>
          <a:blip r:embed="rId10"/>
          <a:stretch>
            <a:fillRect/>
          </a:stretch>
        </p:blipFill>
        <p:spPr>
          <a:xfrm>
            <a:off x="2714259" y="25323322"/>
            <a:ext cx="3767203" cy="2902124"/>
          </a:xfrm>
          <a:prstGeom prst="rect">
            <a:avLst/>
          </a:prstGeom>
          <a:ln w="6350">
            <a:solidFill>
              <a:schemeClr val="tx1"/>
            </a:solidFill>
          </a:ln>
        </p:spPr>
      </p:pic>
      <p:pic>
        <p:nvPicPr>
          <p:cNvPr id="42" name="Picture 41" descr="A screenshot of a computer program&#10;&#10;Description automatically generated">
            <a:extLst>
              <a:ext uri="{FF2B5EF4-FFF2-40B4-BE49-F238E27FC236}">
                <a16:creationId xmlns:a16="http://schemas.microsoft.com/office/drawing/2014/main" id="{D0C15F72-4311-E397-78CE-59DA3877E52A}"/>
              </a:ext>
            </a:extLst>
          </p:cNvPr>
          <p:cNvPicPr>
            <a:picLocks noChangeAspect="1"/>
          </p:cNvPicPr>
          <p:nvPr/>
        </p:nvPicPr>
        <p:blipFill>
          <a:blip r:embed="rId11"/>
          <a:stretch>
            <a:fillRect/>
          </a:stretch>
        </p:blipFill>
        <p:spPr>
          <a:xfrm>
            <a:off x="6926854" y="23816023"/>
            <a:ext cx="3834661" cy="2685007"/>
          </a:xfrm>
          <a:prstGeom prst="rect">
            <a:avLst/>
          </a:prstGeom>
          <a:ln w="6350">
            <a:solidFill>
              <a:schemeClr val="tx1"/>
            </a:solidFill>
          </a:ln>
        </p:spPr>
      </p:pic>
      <p:sp>
        <p:nvSpPr>
          <p:cNvPr id="43" name="TextBox 42">
            <a:extLst>
              <a:ext uri="{FF2B5EF4-FFF2-40B4-BE49-F238E27FC236}">
                <a16:creationId xmlns:a16="http://schemas.microsoft.com/office/drawing/2014/main" id="{54167D92-3520-83BC-956F-8F9759E6C74E}"/>
              </a:ext>
            </a:extLst>
          </p:cNvPr>
          <p:cNvSpPr txBox="1"/>
          <p:nvPr/>
        </p:nvSpPr>
        <p:spPr>
          <a:xfrm>
            <a:off x="6781341" y="26760818"/>
            <a:ext cx="387592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 </a:t>
            </a:r>
            <a:r>
              <a:rPr lang="en-US" err="1"/>
              <a:t>NumPy_Intro</a:t>
            </a:r>
            <a:r>
              <a:rPr lang="en-US"/>
              <a:t> notebook teaches the user how NumPy works, a Python package for scientific computing. The notebook runs perfectly fine on Expanse, so no changes were needed</a:t>
            </a:r>
          </a:p>
        </p:txBody>
      </p:sp>
      <p:sp>
        <p:nvSpPr>
          <p:cNvPr id="17" name="Rectangle: Rounded Corners 16">
            <a:extLst>
              <a:ext uri="{FF2B5EF4-FFF2-40B4-BE49-F238E27FC236}">
                <a16:creationId xmlns:a16="http://schemas.microsoft.com/office/drawing/2014/main" id="{48FF5BF3-C024-430F-79F7-B16A645D6259}"/>
              </a:ext>
            </a:extLst>
          </p:cNvPr>
          <p:cNvSpPr/>
          <p:nvPr/>
        </p:nvSpPr>
        <p:spPr>
          <a:xfrm>
            <a:off x="12143442" y="23290474"/>
            <a:ext cx="9068345" cy="56078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TextBox 17">
            <a:extLst>
              <a:ext uri="{FF2B5EF4-FFF2-40B4-BE49-F238E27FC236}">
                <a16:creationId xmlns:a16="http://schemas.microsoft.com/office/drawing/2014/main" id="{1957E49B-230B-6B54-25B4-65A51327C1BB}"/>
              </a:ext>
            </a:extLst>
          </p:cNvPr>
          <p:cNvSpPr txBox="1"/>
          <p:nvPr/>
        </p:nvSpPr>
        <p:spPr>
          <a:xfrm>
            <a:off x="14748712" y="23570757"/>
            <a:ext cx="40914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err="1"/>
              <a:t>Image_Processing</a:t>
            </a:r>
            <a:endParaRPr lang="en-US" err="1"/>
          </a:p>
        </p:txBody>
      </p:sp>
      <p:pic>
        <p:nvPicPr>
          <p:cNvPr id="35" name="Picture 34" descr="A screenshot of a computer program&#10;&#10;Description automatically generated">
            <a:extLst>
              <a:ext uri="{FF2B5EF4-FFF2-40B4-BE49-F238E27FC236}">
                <a16:creationId xmlns:a16="http://schemas.microsoft.com/office/drawing/2014/main" id="{BF210A45-0464-82C8-A509-9ED2F7AAE027}"/>
              </a:ext>
            </a:extLst>
          </p:cNvPr>
          <p:cNvPicPr>
            <a:picLocks noChangeAspect="1"/>
          </p:cNvPicPr>
          <p:nvPr/>
        </p:nvPicPr>
        <p:blipFill>
          <a:blip r:embed="rId12"/>
          <a:stretch>
            <a:fillRect/>
          </a:stretch>
        </p:blipFill>
        <p:spPr>
          <a:xfrm>
            <a:off x="12261168" y="24057474"/>
            <a:ext cx="3795778" cy="2615461"/>
          </a:xfrm>
          <a:prstGeom prst="rect">
            <a:avLst/>
          </a:prstGeom>
          <a:ln w="6350">
            <a:solidFill>
              <a:schemeClr val="tx1"/>
            </a:solidFill>
          </a:ln>
        </p:spPr>
      </p:pic>
      <p:pic>
        <p:nvPicPr>
          <p:cNvPr id="36" name="Picture 35" descr="A screenshot of a computer program&#10;&#10;Description automatically generated">
            <a:extLst>
              <a:ext uri="{FF2B5EF4-FFF2-40B4-BE49-F238E27FC236}">
                <a16:creationId xmlns:a16="http://schemas.microsoft.com/office/drawing/2014/main" id="{F1318E66-E814-81CA-94E5-560F927B20E4}"/>
              </a:ext>
            </a:extLst>
          </p:cNvPr>
          <p:cNvPicPr>
            <a:picLocks noChangeAspect="1"/>
          </p:cNvPicPr>
          <p:nvPr/>
        </p:nvPicPr>
        <p:blipFill>
          <a:blip r:embed="rId13"/>
          <a:stretch>
            <a:fillRect/>
          </a:stretch>
        </p:blipFill>
        <p:spPr>
          <a:xfrm>
            <a:off x="15982364" y="24118734"/>
            <a:ext cx="3777773" cy="2229894"/>
          </a:xfrm>
          <a:prstGeom prst="rect">
            <a:avLst/>
          </a:prstGeom>
          <a:ln w="6350">
            <a:solidFill>
              <a:schemeClr val="tx1"/>
            </a:solidFill>
          </a:ln>
        </p:spPr>
      </p:pic>
      <p:pic>
        <p:nvPicPr>
          <p:cNvPr id="44" name="Picture 43" descr="A box with a number on it&#10;&#10;Description automatically generated">
            <a:extLst>
              <a:ext uri="{FF2B5EF4-FFF2-40B4-BE49-F238E27FC236}">
                <a16:creationId xmlns:a16="http://schemas.microsoft.com/office/drawing/2014/main" id="{A143F6CF-490E-FBA2-65B8-320A567A28BA}"/>
              </a:ext>
            </a:extLst>
          </p:cNvPr>
          <p:cNvPicPr>
            <a:picLocks noChangeAspect="1"/>
          </p:cNvPicPr>
          <p:nvPr/>
        </p:nvPicPr>
        <p:blipFill>
          <a:blip r:embed="rId14"/>
          <a:stretch>
            <a:fillRect/>
          </a:stretch>
        </p:blipFill>
        <p:spPr>
          <a:xfrm>
            <a:off x="17475850" y="25004969"/>
            <a:ext cx="3593795" cy="3260421"/>
          </a:xfrm>
          <a:prstGeom prst="rect">
            <a:avLst/>
          </a:prstGeom>
          <a:ln w="6350">
            <a:solidFill>
              <a:schemeClr val="tx1"/>
            </a:solidFill>
          </a:ln>
        </p:spPr>
      </p:pic>
      <p:sp>
        <p:nvSpPr>
          <p:cNvPr id="45" name="TextBox 44">
            <a:extLst>
              <a:ext uri="{FF2B5EF4-FFF2-40B4-BE49-F238E27FC236}">
                <a16:creationId xmlns:a16="http://schemas.microsoft.com/office/drawing/2014/main" id="{7E57724F-044A-E85B-1205-28D7D0C6B0B7}"/>
              </a:ext>
            </a:extLst>
          </p:cNvPr>
          <p:cNvSpPr txBox="1"/>
          <p:nvPr/>
        </p:nvSpPr>
        <p:spPr>
          <a:xfrm>
            <a:off x="12382706" y="26856128"/>
            <a:ext cx="446896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 </a:t>
            </a:r>
            <a:r>
              <a:rPr lang="en-US" err="1"/>
              <a:t>Image_Processing</a:t>
            </a:r>
            <a:r>
              <a:rPr lang="en-US"/>
              <a:t> notebook showcases Pillow, a Python package for displaying and manipulating files. It did not display any images inside of </a:t>
            </a:r>
            <a:r>
              <a:rPr lang="en-US" err="1"/>
              <a:t>Jupyter</a:t>
            </a:r>
            <a:r>
              <a:rPr lang="en-US"/>
              <a:t> Lab. I had to alter the code to fix the issue. </a:t>
            </a:r>
          </a:p>
        </p:txBody>
      </p:sp>
      <p:sp>
        <p:nvSpPr>
          <p:cNvPr id="4" name="TextBox 3">
            <a:extLst>
              <a:ext uri="{FF2B5EF4-FFF2-40B4-BE49-F238E27FC236}">
                <a16:creationId xmlns:a16="http://schemas.microsoft.com/office/drawing/2014/main" id="{751B9A20-6EA2-9EED-33B4-93803EDED3A1}"/>
              </a:ext>
            </a:extLst>
          </p:cNvPr>
          <p:cNvSpPr txBox="1"/>
          <p:nvPr/>
        </p:nvSpPr>
        <p:spPr>
          <a:xfrm>
            <a:off x="7466391" y="1924697"/>
            <a:ext cx="614927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David Bond</a:t>
            </a:r>
          </a:p>
          <a:p>
            <a:pPr algn="ctr"/>
            <a:r>
              <a:rPr lang="en-US" sz="2400"/>
              <a:t>Mentored by Mary Thomas</a:t>
            </a:r>
          </a:p>
        </p:txBody>
      </p:sp>
      <p:sp>
        <p:nvSpPr>
          <p:cNvPr id="10" name="TextBox 9">
            <a:extLst>
              <a:ext uri="{FF2B5EF4-FFF2-40B4-BE49-F238E27FC236}">
                <a16:creationId xmlns:a16="http://schemas.microsoft.com/office/drawing/2014/main" id="{2E4509B6-EEB1-19F6-5333-18CE07FA534F}"/>
              </a:ext>
            </a:extLst>
          </p:cNvPr>
          <p:cNvSpPr txBox="1"/>
          <p:nvPr/>
        </p:nvSpPr>
        <p:spPr>
          <a:xfrm>
            <a:off x="10517724" y="16002428"/>
            <a:ext cx="86347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u="sng">
                <a:solidFill>
                  <a:schemeClr val="dk1"/>
                </a:solidFill>
                <a:ea typeface="+mn-lt"/>
                <a:cs typeface="+mn-lt"/>
              </a:rPr>
              <a:t>Table of Notebooks Tested</a:t>
            </a:r>
          </a:p>
        </p:txBody>
      </p:sp>
      <p:sp>
        <p:nvSpPr>
          <p:cNvPr id="2" name="TextBox 1">
            <a:extLst>
              <a:ext uri="{FF2B5EF4-FFF2-40B4-BE49-F238E27FC236}">
                <a16:creationId xmlns:a16="http://schemas.microsoft.com/office/drawing/2014/main" id="{2375416A-01BB-C079-1696-2F3D0C5D503A}"/>
              </a:ext>
            </a:extLst>
          </p:cNvPr>
          <p:cNvSpPr txBox="1"/>
          <p:nvPr/>
        </p:nvSpPr>
        <p:spPr>
          <a:xfrm>
            <a:off x="3637083" y="391643"/>
            <a:ext cx="1572968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t>Development &amp; Testing of Notebooks Running </a:t>
            </a:r>
            <a:endParaRPr lang="en-US" sz="1600"/>
          </a:p>
          <a:p>
            <a:pPr algn="ctr"/>
            <a:r>
              <a:rPr lang="en-US" sz="4400"/>
              <a:t>on the Expanse Supercomputer</a:t>
            </a:r>
            <a:endParaRPr lang="en-US" sz="1600"/>
          </a:p>
        </p:txBody>
      </p:sp>
      <p:sp>
        <p:nvSpPr>
          <p:cNvPr id="48" name="Rectangle 47">
            <a:extLst>
              <a:ext uri="{FF2B5EF4-FFF2-40B4-BE49-F238E27FC236}">
                <a16:creationId xmlns:a16="http://schemas.microsoft.com/office/drawing/2014/main" id="{41CDE171-4E05-93F6-013F-AF18023719C8}"/>
              </a:ext>
            </a:extLst>
          </p:cNvPr>
          <p:cNvSpPr/>
          <p:nvPr/>
        </p:nvSpPr>
        <p:spPr>
          <a:xfrm flipV="1">
            <a:off x="-44471" y="2735375"/>
            <a:ext cx="22081776" cy="20897"/>
          </a:xfrm>
          <a:prstGeom prst="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A3ABBFAB-BED2-9BB1-F00C-130AB2298CBE}"/>
              </a:ext>
            </a:extLst>
          </p:cNvPr>
          <p:cNvCxnSpPr/>
          <p:nvPr/>
        </p:nvCxnSpPr>
        <p:spPr>
          <a:xfrm flipH="1">
            <a:off x="8602532" y="18695876"/>
            <a:ext cx="1410118" cy="4566176"/>
          </a:xfrm>
          <a:prstGeom prst="straightConnector1">
            <a:avLst/>
          </a:prstGeom>
          <a:ln w="28575">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27F13EF8-B258-05BB-1B60-461B17FCA104}"/>
              </a:ext>
            </a:extLst>
          </p:cNvPr>
          <p:cNvCxnSpPr>
            <a:cxnSpLocks/>
          </p:cNvCxnSpPr>
          <p:nvPr/>
        </p:nvCxnSpPr>
        <p:spPr>
          <a:xfrm>
            <a:off x="19881268" y="19817308"/>
            <a:ext cx="332417" cy="3461996"/>
          </a:xfrm>
          <a:prstGeom prst="straightConnector1">
            <a:avLst/>
          </a:prstGeom>
          <a:ln w="28575">
            <a:solidFill>
              <a:srgbClr val="00B0F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857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cp:revision>
  <dcterms:created xsi:type="dcterms:W3CDTF">2024-07-30T17:27:15Z</dcterms:created>
  <dcterms:modified xsi:type="dcterms:W3CDTF">2026-01-02T22:26:52Z</dcterms:modified>
</cp:coreProperties>
</file>